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9" d="100"/>
          <a:sy n="19" d="100"/>
        </p:scale>
        <p:origin x="72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3F1B2-3DB9-4BE3-86F1-F978D6C7EAC4}" type="datetimeFigureOut">
              <a:rPr lang="de-DE" smtClean="0"/>
              <a:t>13.12.2025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58FBD-BBAE-4684-9191-012C075F50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92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8084-156A-493A-B6EC-BF84330F9B74}" type="datetimeFigureOut">
              <a:rPr lang="de-DE" smtClean="0"/>
              <a:t>13.12.2025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88DB-7730-4E9F-99E1-6188D9C766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93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8084-156A-493A-B6EC-BF84330F9B74}" type="datetimeFigureOut">
              <a:rPr lang="de-DE" smtClean="0"/>
              <a:t>13.12.2025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88DB-7730-4E9F-99E1-6188D9C766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09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8084-156A-493A-B6EC-BF84330F9B74}" type="datetimeFigureOut">
              <a:rPr lang="de-DE" smtClean="0"/>
              <a:t>13.12.2025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88DB-7730-4E9F-99E1-6188D9C766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02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8084-156A-493A-B6EC-BF84330F9B74}" type="datetimeFigureOut">
              <a:rPr lang="de-DE" smtClean="0"/>
              <a:t>13.12.2025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88DB-7730-4E9F-99E1-6188D9C766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82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8084-156A-493A-B6EC-BF84330F9B74}" type="datetimeFigureOut">
              <a:rPr lang="de-DE" smtClean="0"/>
              <a:t>13.12.2025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88DB-7730-4E9F-99E1-6188D9C766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79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8084-156A-493A-B6EC-BF84330F9B74}" type="datetimeFigureOut">
              <a:rPr lang="de-DE" smtClean="0"/>
              <a:t>13.12.2025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88DB-7730-4E9F-99E1-6188D9C766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78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8084-156A-493A-B6EC-BF84330F9B74}" type="datetimeFigureOut">
              <a:rPr lang="de-DE" smtClean="0"/>
              <a:t>13.12.2025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88DB-7730-4E9F-99E1-6188D9C766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49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8084-156A-493A-B6EC-BF84330F9B74}" type="datetimeFigureOut">
              <a:rPr lang="de-DE" smtClean="0"/>
              <a:t>13.12.2025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88DB-7730-4E9F-99E1-6188D9C766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67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8084-156A-493A-B6EC-BF84330F9B74}" type="datetimeFigureOut">
              <a:rPr lang="de-DE" smtClean="0"/>
              <a:t>13.12.2025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88DB-7730-4E9F-99E1-6188D9C766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0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8084-156A-493A-B6EC-BF84330F9B74}" type="datetimeFigureOut">
              <a:rPr lang="de-DE" smtClean="0"/>
              <a:t>13.12.2025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88DB-7730-4E9F-99E1-6188D9C766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50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8084-156A-493A-B6EC-BF84330F9B74}" type="datetimeFigureOut">
              <a:rPr lang="de-DE" smtClean="0"/>
              <a:t>13.12.2025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88DB-7730-4E9F-99E1-6188D9C766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55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8A8084-156A-493A-B6EC-BF84330F9B74}" type="datetimeFigureOut">
              <a:rPr lang="de-DE" smtClean="0"/>
              <a:t>13.12.2025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2188DB-7730-4E9F-99E1-6188D9C766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9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1F63CD9-9AFD-C506-472A-8C72F3334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245" y="23590655"/>
            <a:ext cx="2378049" cy="2168433"/>
          </a:xfrm>
          <a:prstGeom prst="rect">
            <a:avLst/>
          </a:prstGeom>
        </p:spPr>
      </p:pic>
      <p:pic>
        <p:nvPicPr>
          <p:cNvPr id="5" name="Grafik 4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980CBF65-0C18-91A6-6B1A-F8161303E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483" y="1146132"/>
            <a:ext cx="5400000" cy="4522500"/>
          </a:xfrm>
          <a:prstGeom prst="rect">
            <a:avLst/>
          </a:prstGeom>
        </p:spPr>
      </p:pic>
      <p:pic>
        <p:nvPicPr>
          <p:cNvPr id="7" name="Grafik 6" descr="Ein Bild, das Kunst, Design enthält.&#10;&#10;KI-generierte Inhalte können fehlerhaft sein.">
            <a:extLst>
              <a:ext uri="{FF2B5EF4-FFF2-40B4-BE49-F238E27FC236}">
                <a16:creationId xmlns:a16="http://schemas.microsoft.com/office/drawing/2014/main" id="{C01B32D3-559B-F6CB-A15A-391E8339F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5420633"/>
            <a:ext cx="39595910" cy="14186820"/>
          </a:xfrm>
          <a:prstGeom prst="rect">
            <a:avLst/>
          </a:prstGeom>
        </p:spPr>
      </p:pic>
      <p:pic>
        <p:nvPicPr>
          <p:cNvPr id="9" name="Grafik 8" descr="Ein Bild, das Screenshot, Symbol, Schrift, Logo enthält.&#10;&#10;KI-generierte Inhalte können fehlerhaft sein.">
            <a:extLst>
              <a:ext uri="{FF2B5EF4-FFF2-40B4-BE49-F238E27FC236}">
                <a16:creationId xmlns:a16="http://schemas.microsoft.com/office/drawing/2014/main" id="{86657A71-2BFB-5724-AD91-3BA791BF9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" y="35923025"/>
            <a:ext cx="5844404" cy="614995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1F857DF-6489-BB55-60BE-20935D33853D}"/>
              </a:ext>
            </a:extLst>
          </p:cNvPr>
          <p:cNvSpPr txBox="1"/>
          <p:nvPr/>
        </p:nvSpPr>
        <p:spPr>
          <a:xfrm>
            <a:off x="1403275" y="635852"/>
            <a:ext cx="1935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0" dirty="0">
                <a:solidFill>
                  <a:srgbClr val="005CA9"/>
                </a:solidFill>
                <a:latin typeface="Titillium Web Black" panose="00000A00000000000000" pitchFamily="2" charset="0"/>
              </a:rPr>
              <a:t>TEACHING EUROPE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D4857F8-A943-7CB0-AFBE-1F06ECAED685}"/>
              </a:ext>
            </a:extLst>
          </p:cNvPr>
          <p:cNvSpPr txBox="1"/>
          <p:nvPr/>
        </p:nvSpPr>
        <p:spPr>
          <a:xfrm>
            <a:off x="1377088" y="2472586"/>
            <a:ext cx="158745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dirty="0">
                <a:solidFill>
                  <a:srgbClr val="005CA9"/>
                </a:solidFill>
                <a:latin typeface="Titillium Web Black" panose="00000A00000000000000" pitchFamily="2" charset="0"/>
              </a:rPr>
              <a:t>CONFERENCE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E792E-C157-1DD7-A6C5-018E524284A0}"/>
              </a:ext>
            </a:extLst>
          </p:cNvPr>
          <p:cNvSpPr txBox="1"/>
          <p:nvPr/>
        </p:nvSpPr>
        <p:spPr>
          <a:xfrm>
            <a:off x="10058400" y="10424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0" name="Textfeld 11">
            <a:extLst>
              <a:ext uri="{FF2B5EF4-FFF2-40B4-BE49-F238E27FC236}">
                <a16:creationId xmlns:a16="http://schemas.microsoft.com/office/drawing/2014/main" id="{EEEDE6F3-615E-1C09-BEA7-1F7D131A228D}"/>
              </a:ext>
            </a:extLst>
          </p:cNvPr>
          <p:cNvSpPr txBox="1"/>
          <p:nvPr/>
        </p:nvSpPr>
        <p:spPr>
          <a:xfrm>
            <a:off x="1377088" y="6022297"/>
            <a:ext cx="2773879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0"/>
            <a:r>
              <a:rPr lang="de-DE" sz="9300" b="1" dirty="0">
                <a:solidFill>
                  <a:srgbClr val="005CA9"/>
                </a:solidFill>
                <a:latin typeface="Titillium Bd" panose="00000800000000000000"/>
              </a:rPr>
              <a:t>„</a:t>
            </a:r>
            <a:r>
              <a:rPr lang="en-US" sz="9300" b="1" dirty="0">
                <a:solidFill>
                  <a:srgbClr val="005CA9"/>
                </a:solidFill>
                <a:latin typeface="Titillium Bd" panose="00000800000000000000"/>
              </a:rPr>
              <a:t>Make Europe unite again!” – with LIFELONG LEARNING</a:t>
            </a:r>
            <a:endParaRPr lang="de-DE" sz="9300" dirty="0">
              <a:solidFill>
                <a:srgbClr val="005CA9"/>
              </a:solidFill>
              <a:latin typeface="Titillium Bd" panose="0000080000000000000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38C58-2D21-DCD5-C7D1-0E6FBDFA5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-2745" r="1236"/>
          <a:stretch>
            <a:fillRect/>
          </a:stretch>
        </p:blipFill>
        <p:spPr>
          <a:xfrm>
            <a:off x="1403275" y="7620095"/>
            <a:ext cx="19883463" cy="1602082"/>
          </a:xfrm>
          <a:prstGeom prst="rect">
            <a:avLst/>
          </a:prstGeom>
        </p:spPr>
      </p:pic>
      <p:sp>
        <p:nvSpPr>
          <p:cNvPr id="8" name="Textfeld 11">
            <a:extLst>
              <a:ext uri="{FF2B5EF4-FFF2-40B4-BE49-F238E27FC236}">
                <a16:creationId xmlns:a16="http://schemas.microsoft.com/office/drawing/2014/main" id="{DE8AE24E-792F-F54A-8E13-1B6A54B5957E}"/>
              </a:ext>
            </a:extLst>
          </p:cNvPr>
          <p:cNvSpPr txBox="1"/>
          <p:nvPr/>
        </p:nvSpPr>
        <p:spPr>
          <a:xfrm>
            <a:off x="1448998" y="9422202"/>
            <a:ext cx="10112470" cy="1425774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0">
              <a:lnSpc>
                <a:spcPct val="150000"/>
              </a:lnSpc>
            </a:pPr>
            <a:r>
              <a:rPr lang="de-DE" sz="2800" dirty="0">
                <a:solidFill>
                  <a:srgbClr val="005CA9"/>
                </a:solidFill>
                <a:latin typeface="Titillium Web" panose="00000500000000000000" pitchFamily="2" charset="0"/>
              </a:rPr>
              <a:t>Als neu gegründete Nichtregierungsorganisation haben wir uns folgende Ziele gesetzt: </a:t>
            </a:r>
          </a:p>
          <a:p>
            <a:pPr marL="457200" indent="-457200" defTabSz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5CA9"/>
                </a:solidFill>
                <a:latin typeface="Titillium Web" panose="00000500000000000000" pitchFamily="2" charset="0"/>
              </a:rPr>
              <a:t>Die Ziele der Vereinten Nationen für nachhaltige Entwicklung⬆️ voranzutreiben, indem wir transformative, lebenslange Bildung in den Mittelpunkt des sozialen, kulturellen und ökologischen Wandels stellen.</a:t>
            </a:r>
          </a:p>
          <a:p>
            <a:pPr marL="457200" indent="-457200" defTabSz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5CA9"/>
                </a:solidFill>
                <a:latin typeface="Titillium Web" panose="00000500000000000000" pitchFamily="2" charset="0"/>
              </a:rPr>
              <a:t>Menschen persönlich und beruflich zu stärken🏃‍♂️, damit sie sich selbst verwirklichen und durch praxisorientierte, zugängliche und nachhaltige Lernräume aktiv an der Gesellschaft teilhaben können.</a:t>
            </a:r>
          </a:p>
          <a:p>
            <a:pPr marL="457200" indent="-457200" defTabSz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5CA9"/>
                </a:solidFill>
                <a:latin typeface="Titillium Web" panose="00000500000000000000" pitchFamily="2" charset="0"/>
              </a:rPr>
              <a:t>Individuelle und strukturelle Barrieren⬇️ abzubauen, damit Bildung leicht zugänglich, intrinsisch motivierend und sinnvoll in den Alltag eingebettet ist.</a:t>
            </a:r>
          </a:p>
          <a:p>
            <a:pPr marL="457200" indent="-457200" defTabSz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5CA9"/>
                </a:solidFill>
                <a:latin typeface="Titillium Web" panose="00000500000000000000" pitchFamily="2" charset="0"/>
              </a:rPr>
              <a:t>Verschiedene Disziplinen, Perspektiven und Lebensrealitäten🔗 miteinander zu verbinden, indem wir kreative Ansätze und verantwortungsvolle Technologien – einschließlich KI – einsetzen, um neues Denken und innovative Problemlösungen anzuregen.</a:t>
            </a:r>
          </a:p>
          <a:p>
            <a:pPr marL="457200" indent="-457200" defTabSz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5CA9"/>
                </a:solidFill>
                <a:latin typeface="Titillium Web" panose="00000500000000000000" pitchFamily="2" charset="0"/>
              </a:rPr>
              <a:t>Die Anpassungsfähigkeit von Gemeinschaften und Organisationen💪 zu stärken, indem Vielfalt einbezogen und genutzt wird, positive Synergien entstehen und eine gerechte und zukunftssichere Transformation ermöglicht wird.</a:t>
            </a:r>
          </a:p>
        </p:txBody>
      </p:sp>
      <p:sp>
        <p:nvSpPr>
          <p:cNvPr id="13" name="Textfeld 11">
            <a:extLst>
              <a:ext uri="{FF2B5EF4-FFF2-40B4-BE49-F238E27FC236}">
                <a16:creationId xmlns:a16="http://schemas.microsoft.com/office/drawing/2014/main" id="{9E095EAF-4C8E-FA38-860C-C6C7439F7FEC}"/>
              </a:ext>
            </a:extLst>
          </p:cNvPr>
          <p:cNvSpPr txBox="1"/>
          <p:nvPr/>
        </p:nvSpPr>
        <p:spPr>
          <a:xfrm>
            <a:off x="1795787" y="26071837"/>
            <a:ext cx="17566232" cy="52091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0">
              <a:lnSpc>
                <a:spcPct val="150000"/>
              </a:lnSpc>
            </a:pPr>
            <a:r>
              <a:rPr lang="de-DE" sz="2800" dirty="0">
                <a:solidFill>
                  <a:srgbClr val="005CA9"/>
                </a:solidFill>
                <a:latin typeface="Titillium Web" panose="00000500000000000000" pitchFamily="2" charset="0"/>
              </a:rPr>
              <a:t>Unsere langfristigen Ziele:</a:t>
            </a:r>
          </a:p>
          <a:p>
            <a:pPr marL="457200" indent="-457200" defTabSz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5CA9"/>
                </a:solidFill>
                <a:latin typeface="Titillium Web" panose="00000500000000000000" pitchFamily="2" charset="0"/>
              </a:rPr>
              <a:t>Veranstaltung globaler und internationaler Lernkonferenzen mit einer Dauer von bis zu einer Woche! 📚🏡🗓️</a:t>
            </a:r>
          </a:p>
          <a:p>
            <a:pPr marL="457200" indent="-457200" defTabSz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5CA9"/>
                </a:solidFill>
                <a:latin typeface="Titillium Web" panose="00000500000000000000" pitchFamily="2" charset="0"/>
              </a:rPr>
              <a:t>Zusammenführung möglichst vieler Menschen aller Ethnien, Kulturen und Nationalitäten! 🗺️</a:t>
            </a:r>
          </a:p>
          <a:p>
            <a:pPr marL="457200" indent="-457200" defTabSz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5CA9"/>
                </a:solidFill>
                <a:latin typeface="Titillium Web" panose="00000500000000000000" pitchFamily="2" charset="0"/>
              </a:rPr>
              <a:t>Verbreitung der Botschaft der Zusammengehörigkeit und Liebe rund um den Globus bis in den letzten Winkel! 🕊️</a:t>
            </a:r>
          </a:p>
          <a:p>
            <a:pPr marL="457200" indent="-457200" defTabSz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5CA9"/>
                </a:solidFill>
                <a:latin typeface="Titillium Web" panose="00000500000000000000" pitchFamily="2" charset="0"/>
              </a:rPr>
              <a:t>Verstärkung gemeinsamer Werte mit Partnerorganisationen, um unsere Reichweite maximal zu vergrößern! 🚀</a:t>
            </a:r>
          </a:p>
          <a:p>
            <a:pPr marL="457200" indent="-457200" defTabSz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5CA9"/>
                </a:solidFill>
                <a:latin typeface="Titillium Web" panose="00000500000000000000" pitchFamily="2" charset="0"/>
              </a:rPr>
              <a:t>Aufbau eines engen, bunten und glorreichen Mosaiks aus warmherzigen und liebenswerten Menschen!</a:t>
            </a:r>
          </a:p>
          <a:p>
            <a:pPr marL="457200" indent="-457200" defTabSz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5CA9"/>
                </a:solidFill>
                <a:latin typeface="Titillium Web" panose="00000500000000000000" pitchFamily="2" charset="0"/>
              </a:rPr>
              <a:t>Förderung des Lernens mit möglichst niedrigen Einstiegshürden, um eine reine innere und lebenslange Motivation zu wecken!</a:t>
            </a:r>
            <a:endParaRPr lang="de-DE" sz="2800" b="1" dirty="0">
              <a:solidFill>
                <a:srgbClr val="005CA9"/>
              </a:solidFill>
              <a:latin typeface="Titillium Web" panose="00000500000000000000" pitchFamily="2" charset="0"/>
            </a:endParaRPr>
          </a:p>
        </p:txBody>
      </p:sp>
      <p:sp>
        <p:nvSpPr>
          <p:cNvPr id="14" name="Textfeld 11">
            <a:extLst>
              <a:ext uri="{FF2B5EF4-FFF2-40B4-BE49-F238E27FC236}">
                <a16:creationId xmlns:a16="http://schemas.microsoft.com/office/drawing/2014/main" id="{B6481FF0-DA7B-F080-92D8-04A50E678A27}"/>
              </a:ext>
            </a:extLst>
          </p:cNvPr>
          <p:cNvSpPr txBox="1"/>
          <p:nvPr/>
        </p:nvSpPr>
        <p:spPr>
          <a:xfrm>
            <a:off x="12077705" y="9477708"/>
            <a:ext cx="16748510" cy="1596206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defTabSz="0">
              <a:lnSpc>
                <a:spcPct val="150000"/>
              </a:lnSpc>
              <a:buSzPct val="100000"/>
            </a:pPr>
            <a:r>
              <a:rPr lang="de-DE" sz="3000" dirty="0">
                <a:solidFill>
                  <a:srgbClr val="005CA9"/>
                </a:solidFill>
                <a:latin typeface="Titillium Web" panose="00000500000000000000" pitchFamily="2" charset="0"/>
              </a:rPr>
              <a:t>Unsere Prinzipien der Gemeinschaft zeigen auf, wie wir arbeiten und wachsen wollen – geleitet von Güte und Freude: </a:t>
            </a:r>
          </a:p>
          <a:p>
            <a:pPr marL="1143000" indent="-457200" defTabSz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rgbClr val="005CA9"/>
                </a:solidFill>
                <a:latin typeface="Titillium Web" panose="00000500000000000000" pitchFamily="2" charset="0"/>
              </a:rPr>
              <a:t>Wir gestalten die Welt🌍 – alle zusammen und mit Entschlossenheit, achtsam und authentisch, jetzt!</a:t>
            </a:r>
          </a:p>
          <a:p>
            <a:pPr marL="1143000" indent="-457200" defTabSz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rgbClr val="005CA9"/>
                </a:solidFill>
                <a:latin typeface="Titillium Web" panose="00000500000000000000" pitchFamily="2" charset="0"/>
              </a:rPr>
              <a:t>Wir sehen, vertrauen und befähigen jeden Einzelnen🤗, aber wir denken kritisch und bringen unsere Bedürfnisse offen, freundlich und präzise ein – Monologe lenken ab!	</a:t>
            </a:r>
          </a:p>
          <a:p>
            <a:pPr marL="1143000" indent="-457200" defTabSz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rgbClr val="005CA9"/>
                </a:solidFill>
                <a:latin typeface="Titillium Web" panose="00000500000000000000" pitchFamily="2" charset="0"/>
              </a:rPr>
              <a:t>Wir lösen jedes Problem lösungsorientiert🔍, indem wir Gemeinsamkeiten finden und nachhaltig Vielfalt einbeziehen, um schließlich das Überleben des Stärkeren zu überwinden und Wege für echtes menschliches Bewusstsein zu ebnen!</a:t>
            </a:r>
          </a:p>
          <a:p>
            <a:pPr marL="1143000" indent="-457200" defTabSz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rgbClr val="005CA9"/>
                </a:solidFill>
                <a:latin typeface="Titillium Web" panose="00000500000000000000" pitchFamily="2" charset="0"/>
              </a:rPr>
              <a:t>Wir ermutigen uns selbst, Fehler zu machen💁‍♀️, bitten aber immer um Feedback, um neue Chancen für kontinuierliches und eng verbundenes Wachstum zu entdecken!	</a:t>
            </a:r>
          </a:p>
          <a:p>
            <a:pPr marL="1143000" indent="-457200" defTabSz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rgbClr val="005CA9"/>
                </a:solidFill>
                <a:latin typeface="Titillium Web" panose="00000500000000000000" pitchFamily="2" charset="0"/>
              </a:rPr>
              <a:t>Wir hören auf, Arbeit als äußere Belastung zu betrachten✋, indem wir unsere tiefsten Empfindungen erforschen und entwirren, um unseren wahren Leidenschaften ganz, ausgewogen und ein Leben lang zu folgen und sie zu teilen!</a:t>
            </a:r>
          </a:p>
          <a:p>
            <a:pPr marL="1143000" indent="-457200" defTabSz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rgbClr val="005CA9"/>
                </a:solidFill>
                <a:latin typeface="Titillium Web" panose="00000500000000000000" pitchFamily="2" charset="0"/>
              </a:rPr>
              <a:t>Wir sind Gäste auf der Erde💼, äußere Dinge – Rollen, Güter, Chancen, Grenzen, sogar die Liebe anderer – sind vorübergehende Geschenke, von denen wir profitieren, die wir aber vielleicht loslassen müssen, wenn sie beginnen, unser Herz zu beschäftigen!	</a:t>
            </a:r>
          </a:p>
          <a:p>
            <a:pPr marL="1143000" indent="-457200" defTabSz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rgbClr val="005CA9"/>
                </a:solidFill>
                <a:latin typeface="Titillium Web" panose="00000500000000000000" pitchFamily="2" charset="0"/>
              </a:rPr>
              <a:t>Wir handeln verantwortungsbewusst, fair und transparent als eine widerstandsfähige Einheit👁️, um unsere kognitiven und natürlichen Ressourcen zu nutzen und Hass und Gewalt mit der beharrlichen Liebe unserer Herzen zu überwinden!</a:t>
            </a:r>
          </a:p>
          <a:p>
            <a:pPr marL="1143000" indent="-457200" defTabSz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rgbClr val="005CA9"/>
                </a:solidFill>
                <a:latin typeface="Titillium Web" panose="00000500000000000000" pitchFamily="2" charset="0"/>
              </a:rPr>
              <a:t>Wir verpflichten uns zutiefst den Prinzipien 1-7✍️, um das kollektive Wohlergehen und die Entscheidungsfindung als engagierte Teilzeitmanager für eine Zukunft zu verbessern, die jeder mitgestalten kann!</a:t>
            </a:r>
            <a:endParaRPr lang="en-US" sz="3000" dirty="0">
              <a:solidFill>
                <a:srgbClr val="005CA9"/>
              </a:solidFill>
              <a:latin typeface="Titillium Web" panose="00000500000000000000" pitchFamily="2" charset="0"/>
            </a:endParaRPr>
          </a:p>
        </p:txBody>
      </p:sp>
      <p:pic>
        <p:nvPicPr>
          <p:cNvPr id="16" name="Picture 15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ABD6FD4C-25D6-5BF9-6EF4-924169F2D6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87" y="31785145"/>
            <a:ext cx="27586396" cy="41278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DFDC6E-C0C9-3FE9-0CF5-03FED2A2BAE4}"/>
              </a:ext>
            </a:extLst>
          </p:cNvPr>
          <p:cNvSpPr txBox="1"/>
          <p:nvPr/>
        </p:nvSpPr>
        <p:spPr>
          <a:xfrm>
            <a:off x="19945687" y="26356258"/>
            <a:ext cx="9014276" cy="5016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182880" bIns="182880" rtlCol="0">
            <a:spAutoFit/>
          </a:bodyPr>
          <a:lstStyle/>
          <a:p>
            <a:pPr algn="ctr"/>
            <a:r>
              <a:rPr lang="de-DE" sz="3200" dirty="0">
                <a:solidFill>
                  <a:srgbClr val="005CA9"/>
                </a:solidFill>
                <a:latin typeface="Titillium Web" panose="00000500000000000000" pitchFamily="2" charset="0"/>
              </a:rPr>
              <a:t>Unsere Strategie auf einen Blick: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3000" dirty="0">
                <a:solidFill>
                  <a:srgbClr val="005CA9"/>
                </a:solidFill>
                <a:latin typeface="Titillium Web" panose="00000500000000000000" pitchFamily="2" charset="0"/>
              </a:rPr>
              <a:t>Lebenslange intrinsische Motivation steigern </a:t>
            </a:r>
            <a:br>
              <a:rPr lang="de-DE" sz="3000" dirty="0">
                <a:solidFill>
                  <a:srgbClr val="005CA9"/>
                </a:solidFill>
                <a:latin typeface="Titillium Web" panose="00000500000000000000" pitchFamily="2" charset="0"/>
              </a:rPr>
            </a:br>
            <a:r>
              <a:rPr lang="de-DE" sz="3000" dirty="0">
                <a:solidFill>
                  <a:srgbClr val="005CA9"/>
                </a:solidFill>
                <a:latin typeface="Titillium Web" panose="00000500000000000000" pitchFamily="2" charset="0"/>
              </a:rPr>
              <a:t>und befähigen!  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3000" dirty="0">
                <a:solidFill>
                  <a:srgbClr val="005CA9"/>
                </a:solidFill>
                <a:latin typeface="Titillium Web" panose="00000500000000000000" pitchFamily="2" charset="0"/>
              </a:rPr>
              <a:t>Perspektiven verbinden und Kultur als Hebel nutzen! 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3000" dirty="0">
                <a:solidFill>
                  <a:srgbClr val="005CA9"/>
                </a:solidFill>
                <a:latin typeface="Titillium Web" panose="00000500000000000000" pitchFamily="2" charset="0"/>
              </a:rPr>
              <a:t>Innovatives und nachhaltiges Wachstum erzielen! 🌱</a:t>
            </a:r>
          </a:p>
          <a:p>
            <a:pPr lvl="1"/>
            <a:r>
              <a:rPr lang="de-DE" sz="3000" dirty="0">
                <a:solidFill>
                  <a:srgbClr val="005CA9"/>
                </a:solidFill>
                <a:latin typeface="Titillium Web" panose="00000500000000000000" pitchFamily="2" charset="0"/>
              </a:rPr>
              <a:t>Weitere Informationen finden Sie unter </a:t>
            </a:r>
            <a:r>
              <a:rPr lang="de-DE" sz="3000" u="sng" dirty="0">
                <a:solidFill>
                  <a:srgbClr val="005CA9"/>
                </a:solidFill>
                <a:latin typeface="Titillium Web" panose="00000500000000000000" pitchFamily="2" charset="0"/>
              </a:rPr>
              <a:t>lifelong-learning.org</a:t>
            </a:r>
            <a:r>
              <a:rPr lang="de-DE" sz="3000" dirty="0">
                <a:solidFill>
                  <a:srgbClr val="005CA9"/>
                </a:solidFill>
                <a:latin typeface="Titillium Web" panose="00000500000000000000" pitchFamily="2" charset="0"/>
              </a:rPr>
              <a:t> oder schreiben Sie eine E-Mail an </a:t>
            </a:r>
            <a:r>
              <a:rPr lang="de-DE" sz="3000" u="sng" dirty="0">
                <a:solidFill>
                  <a:srgbClr val="005CA9"/>
                </a:solidFill>
                <a:latin typeface="Titillium Web" panose="00000500000000000000" pitchFamily="2" charset="0"/>
              </a:rPr>
              <a:t>info@lifelong-learning.org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D34DF3-1205-3116-2D3E-40EC6654090B}"/>
              </a:ext>
            </a:extLst>
          </p:cNvPr>
          <p:cNvGrpSpPr/>
          <p:nvPr/>
        </p:nvGrpSpPr>
        <p:grpSpPr>
          <a:xfrm>
            <a:off x="17712068" y="29433976"/>
            <a:ext cx="1450575" cy="533425"/>
            <a:chOff x="0" y="-29577"/>
            <a:chExt cx="946776" cy="534504"/>
          </a:xfrm>
        </p:grpSpPr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6EB814D9-DDDB-AD99-1EB5-967441EA5C95}"/>
                </a:ext>
              </a:extLst>
            </p:cNvPr>
            <p:cNvSpPr txBox="1"/>
            <p:nvPr/>
          </p:nvSpPr>
          <p:spPr>
            <a:xfrm>
              <a:off x="0" y="-29577"/>
              <a:ext cx="946776" cy="53450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 dirty="0">
                  <a:effectLst/>
                  <a:latin typeface="Segoe UI Emoji" panose="020B0502040204020203" pitchFamily="34" charset="0"/>
                  <a:ea typeface="Calibri" panose="020F0502020204030204" pitchFamily="34" charset="0"/>
                  <a:cs typeface="Segoe UI Emoji" panose="020B0502040204020203" pitchFamily="34" charset="0"/>
                </a:rPr>
                <a:t>🩷    💚</a:t>
              </a:r>
              <a:endParaRPr lang="de-DE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id="{0B0B5566-43C2-F067-DAFF-7BDE1415C6FD}"/>
                </a:ext>
              </a:extLst>
            </p:cNvPr>
            <p:cNvSpPr txBox="1"/>
            <p:nvPr/>
          </p:nvSpPr>
          <p:spPr>
            <a:xfrm rot="10800000">
              <a:off x="404815" y="275492"/>
              <a:ext cx="194310" cy="18664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 dirty="0">
                  <a:effectLst/>
                  <a:latin typeface="Segoe UI Emoji" panose="020B0502040204020203" pitchFamily="34" charset="0"/>
                  <a:ea typeface="Calibri" panose="020F0502020204030204" pitchFamily="34" charset="0"/>
                  <a:cs typeface="Segoe UI Emoji" panose="020B0502040204020203" pitchFamily="34" charset="0"/>
                </a:rPr>
                <a:t>🩵</a:t>
              </a:r>
              <a:endParaRPr lang="de-DE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7">
            <a:extLst>
              <a:ext uri="{FF2B5EF4-FFF2-40B4-BE49-F238E27FC236}">
                <a16:creationId xmlns:a16="http://schemas.microsoft.com/office/drawing/2014/main" id="{91F30F02-23DF-A1D9-7500-C650283BF265}"/>
              </a:ext>
            </a:extLst>
          </p:cNvPr>
          <p:cNvSpPr txBox="1"/>
          <p:nvPr/>
        </p:nvSpPr>
        <p:spPr>
          <a:xfrm>
            <a:off x="4135190" y="30651423"/>
            <a:ext cx="725777" cy="6345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kern="1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💛</a:t>
            </a:r>
            <a:endParaRPr lang="de-DE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0E43A-16E8-390F-30F7-BE6A4284F8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11360" y="28302016"/>
            <a:ext cx="814179" cy="540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79A932-37A6-3FDD-C764-CBA73D073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948"/>
          <a:stretch>
            <a:fillRect/>
          </a:stretch>
        </p:blipFill>
        <p:spPr>
          <a:xfrm>
            <a:off x="21259417" y="7661867"/>
            <a:ext cx="7704066" cy="156628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2FDEA8-C5A3-69DD-B616-5C3F40234562}"/>
              </a:ext>
            </a:extLst>
          </p:cNvPr>
          <p:cNvCxnSpPr>
            <a:cxnSpLocks/>
          </p:cNvCxnSpPr>
          <p:nvPr/>
        </p:nvCxnSpPr>
        <p:spPr>
          <a:xfrm>
            <a:off x="12177906" y="9625200"/>
            <a:ext cx="0" cy="162645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6B904F-F317-F066-697C-A07C4A0AA9D5}"/>
              </a:ext>
            </a:extLst>
          </p:cNvPr>
          <p:cNvCxnSpPr>
            <a:cxnSpLocks/>
          </p:cNvCxnSpPr>
          <p:nvPr/>
        </p:nvCxnSpPr>
        <p:spPr>
          <a:xfrm flipV="1">
            <a:off x="1497564" y="25879901"/>
            <a:ext cx="27462399" cy="19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Box 7">
            <a:extLst>
              <a:ext uri="{FF2B5EF4-FFF2-40B4-BE49-F238E27FC236}">
                <a16:creationId xmlns:a16="http://schemas.microsoft.com/office/drawing/2014/main" id="{8FC3777D-3A6A-9B75-D446-53DC68A5EC90}"/>
              </a:ext>
            </a:extLst>
          </p:cNvPr>
          <p:cNvSpPr txBox="1"/>
          <p:nvPr/>
        </p:nvSpPr>
        <p:spPr>
          <a:xfrm>
            <a:off x="23358529" y="27313788"/>
            <a:ext cx="864923" cy="83752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000" kern="1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💛</a:t>
            </a:r>
            <a:endParaRPr lang="de-DE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A group of hands around a globe&#10;&#10;AI-generated content may be incorrect.">
            <a:extLst>
              <a:ext uri="{FF2B5EF4-FFF2-40B4-BE49-F238E27FC236}">
                <a16:creationId xmlns:a16="http://schemas.microsoft.com/office/drawing/2014/main" id="{20EA374A-C848-C8C4-0E02-35DED581F6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957" y="23757360"/>
            <a:ext cx="1839669" cy="18350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D884079-99EC-1538-7DF6-9E9C25C9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461" y="23590655"/>
            <a:ext cx="2378048" cy="2168432"/>
          </a:xfrm>
          <a:prstGeom prst="rect">
            <a:avLst/>
          </a:prstGeom>
        </p:spPr>
      </p:pic>
      <p:pic>
        <p:nvPicPr>
          <p:cNvPr id="22" name="Picture 21" descr="A person holding a key&#10;&#10;AI-generated content may be incorrect.">
            <a:extLst>
              <a:ext uri="{FF2B5EF4-FFF2-40B4-BE49-F238E27FC236}">
                <a16:creationId xmlns:a16="http://schemas.microsoft.com/office/drawing/2014/main" id="{41444881-1FD7-6701-7CBC-89E1A4D0ED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64" y="23757360"/>
            <a:ext cx="1854633" cy="18350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DF6F48-8294-CB72-012C-85211D6694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52" t="9017" r="13387" b="79884"/>
          <a:stretch>
            <a:fillRect/>
          </a:stretch>
        </p:blipFill>
        <p:spPr>
          <a:xfrm>
            <a:off x="1816061" y="24397118"/>
            <a:ext cx="4420352" cy="5866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89FD938-2676-AA95-6F4E-ECA75690F3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53" t="80999" r="15905" b="7902"/>
          <a:stretch>
            <a:fillRect/>
          </a:stretch>
        </p:blipFill>
        <p:spPr>
          <a:xfrm>
            <a:off x="1816062" y="24959101"/>
            <a:ext cx="4420351" cy="6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1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595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Segoe UI Emoji</vt:lpstr>
      <vt:lpstr>Titillium Bd</vt:lpstr>
      <vt:lpstr>Titillium Web</vt:lpstr>
      <vt:lpstr>Titillium Web Black</vt:lpstr>
      <vt:lpstr>Office</vt:lpstr>
      <vt:lpstr>PowerPoint Presentation</vt:lpstr>
    </vt:vector>
  </TitlesOfParts>
  <Company>Justus Liebig Uni Giessen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 Pfleghart</dc:creator>
  <cp:lastModifiedBy>Florian Reibeling</cp:lastModifiedBy>
  <cp:revision>34</cp:revision>
  <dcterms:created xsi:type="dcterms:W3CDTF">2025-11-14T13:38:19Z</dcterms:created>
  <dcterms:modified xsi:type="dcterms:W3CDTF">2025-12-13T12:24:32Z</dcterms:modified>
</cp:coreProperties>
</file>